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C4E1FB-13B7-4A50-9D02-5E9AFDDA6E15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2387F7-F4DE-C88A-FEBA-8E0FA3617792}" name="곽동진" initials="곽" userId="곽동진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69" d="100"/>
          <a:sy n="69" d="100"/>
        </p:scale>
        <p:origin x="162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2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9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7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2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4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D8B3-29BE-41C9-8E49-D64F47D440D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72" y="2420888"/>
            <a:ext cx="9649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800" spc="-10">
                <a:solidFill>
                  <a:srgbClr val="004C86"/>
                </a:solidFill>
              </a:rPr>
              <a:t> </a:t>
            </a:r>
            <a:r>
              <a:rPr lang="en-US" altLang="ko-KR" sz="3400" spc="-10">
                <a:solidFill>
                  <a:srgbClr val="004C86"/>
                </a:solidFill>
              </a:rPr>
              <a:t>Convolutional Neural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172" y="3136612"/>
            <a:ext cx="1224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20">
                <a:solidFill>
                  <a:srgbClr val="004C86"/>
                </a:solidFill>
              </a:rPr>
              <a:t>2022.04.13</a:t>
            </a:r>
            <a:endParaRPr lang="ko-KR" altLang="en-US" sz="1300" spc="2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062E07-C181-44FE-921A-E707CDE73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340768"/>
            <a:ext cx="8077200" cy="39624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9BC22-236A-4F18-9A9A-3C42C6BD2EF0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Padding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020A1-B66B-4949-91B1-B9425ECDD669}"/>
              </a:ext>
            </a:extLst>
          </p:cNvPr>
          <p:cNvSpPr txBox="1"/>
          <p:nvPr/>
        </p:nvSpPr>
        <p:spPr>
          <a:xfrm>
            <a:off x="899592" y="56612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Size </a:t>
            </a:r>
            <a:r>
              <a:rPr lang="ko-KR" altLang="en-US"/>
              <a:t>가 작아지는 것을 막음</a:t>
            </a:r>
            <a:r>
              <a:rPr lang="en-US" altLang="ko-KR"/>
              <a:t>.</a:t>
            </a:r>
          </a:p>
          <a:p>
            <a:r>
              <a:rPr lang="en-US" altLang="ko-KR"/>
              <a:t>2. Image </a:t>
            </a:r>
            <a:r>
              <a:rPr lang="ko-KR" altLang="en-US"/>
              <a:t>의 모서리 라는 것을 알림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1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129255-35D0-4FB0-80A0-7BD4C6AC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2E7E00-0E90-4F09-B5F3-578B7276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323975"/>
            <a:ext cx="8086725" cy="4210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F8D5-924D-44B4-9EE9-7234C52685BC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 layers : Filter </a:t>
            </a:r>
            <a:r>
              <a:rPr lang="ko-KR" altLang="en-US" sz="2600" b="1" spc="-80">
                <a:solidFill>
                  <a:srgbClr val="004C86"/>
                </a:solidFill>
              </a:rPr>
              <a:t>를 여러개 사용</a:t>
            </a:r>
          </a:p>
        </p:txBody>
      </p:sp>
    </p:spTree>
    <p:extLst>
      <p:ext uri="{BB962C8B-B14F-4D97-AF65-F5344CB8AC3E}">
        <p14:creationId xmlns:p14="http://schemas.microsoft.com/office/powerpoint/2010/main" val="356475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DC5DAD-713D-40D9-9AA2-EF0827ADA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4784"/>
            <a:ext cx="8229600" cy="41385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07402-0801-47C8-8F68-3D0F1970E35A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 layers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34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E801A33-5406-44B3-B589-0AE78C2EF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8"/>
            <a:ext cx="8229600" cy="393589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53151-15F5-4245-AE9D-F1BB6FFCF163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Pooling layers (sampling)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7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1B87D5-F0F9-4F27-83E9-B645A3A4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7341"/>
            <a:ext cx="8229600" cy="42916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01765F-E8B9-427E-A450-FBC61FA8016D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Pooling layers (sampling)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2D949-9899-488D-BB6C-B5A5F082FCAC}"/>
              </a:ext>
            </a:extLst>
          </p:cNvPr>
          <p:cNvSpPr txBox="1"/>
          <p:nvPr/>
        </p:nvSpPr>
        <p:spPr>
          <a:xfrm>
            <a:off x="611560" y="616530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Conv layer </a:t>
            </a:r>
            <a:r>
              <a:rPr lang="ko-KR" altLang="en-US"/>
              <a:t>에서 한 개의 </a:t>
            </a:r>
            <a:r>
              <a:rPr lang="en-US" altLang="ko-KR"/>
              <a:t>layer </a:t>
            </a:r>
            <a:r>
              <a:rPr lang="ko-KR" altLang="en-US"/>
              <a:t>씩 </a:t>
            </a:r>
            <a:r>
              <a:rPr lang="en-US" altLang="ko-KR"/>
              <a:t>sampling </a:t>
            </a:r>
            <a:r>
              <a:rPr lang="ko-KR" altLang="en-US"/>
              <a:t>을 진행한다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9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7FB5FC-C65F-4EA6-8F75-908083A3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1338262"/>
            <a:ext cx="8143875" cy="41814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BD8AC-0AE0-400C-B4D3-9B3CD18015D2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Max Pooling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9FB5B-8C38-4007-859F-7AE022B3D818}"/>
              </a:ext>
            </a:extLst>
          </p:cNvPr>
          <p:cNvSpPr txBox="1"/>
          <p:nvPr/>
        </p:nvSpPr>
        <p:spPr>
          <a:xfrm>
            <a:off x="827584" y="594928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Pooling </a:t>
            </a:r>
            <a:r>
              <a:rPr lang="ko-KR" altLang="en-US"/>
              <a:t>을 통해 얻은 값은 필터의 크기와 </a:t>
            </a:r>
            <a:r>
              <a:rPr lang="en-US" altLang="ko-KR"/>
              <a:t>stride </a:t>
            </a:r>
            <a:r>
              <a:rPr lang="ko-KR" altLang="en-US"/>
              <a:t>에 의해 결정된다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17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37ECA4-22ED-4CD2-AF10-283157B75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89" y="866687"/>
            <a:ext cx="6096000" cy="2962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4CFE7-2817-4280-8EEE-1230BAB27F2B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Fully Connected Layer (FC layer)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E956D3-4FD1-4893-B439-302AEE56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9" y="3930579"/>
            <a:ext cx="5811019" cy="2927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60128-51A1-45B6-96AF-D20B1D1691A0}"/>
              </a:ext>
            </a:extLst>
          </p:cNvPr>
          <p:cNvSpPr txBox="1"/>
          <p:nvPr/>
        </p:nvSpPr>
        <p:spPr>
          <a:xfrm>
            <a:off x="6588224" y="4101627"/>
            <a:ext cx="1872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flatten : </a:t>
            </a:r>
            <a:r>
              <a:rPr lang="ko-KR" altLang="en-US"/>
              <a:t>각 레이어를 </a:t>
            </a:r>
            <a:r>
              <a:rPr lang="en-US" altLang="ko-KR"/>
              <a:t>1</a:t>
            </a:r>
            <a:r>
              <a:rPr lang="ko-KR" altLang="en-US"/>
              <a:t>차원 벡터로 변환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fully-connected layer : 1</a:t>
            </a:r>
            <a:r>
              <a:rPr lang="ko-KR" altLang="en-US"/>
              <a:t>차원 벡터로 변환된 레이어를 하나의 벡터로 연결</a:t>
            </a:r>
          </a:p>
        </p:txBody>
      </p:sp>
    </p:spTree>
    <p:extLst>
      <p:ext uri="{BB962C8B-B14F-4D97-AF65-F5344CB8AC3E}">
        <p14:creationId xmlns:p14="http://schemas.microsoft.com/office/powerpoint/2010/main" val="352158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323BC44-3F81-4AFE-AB9B-7CD74BFAA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72018"/>
            <a:ext cx="8229600" cy="39139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56E80-A035-4C4C-9706-6F2F61C47220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Convolutional NNet </a:t>
            </a:r>
            <a:r>
              <a:rPr lang="ko-KR" altLang="en-US" sz="2600" b="1" spc="-80">
                <a:solidFill>
                  <a:srgbClr val="004C86"/>
                </a:solidFill>
              </a:rPr>
              <a:t>의 활용 </a:t>
            </a:r>
            <a:r>
              <a:rPr lang="en-US" altLang="ko-KR" sz="2600" b="1" spc="-80">
                <a:solidFill>
                  <a:srgbClr val="004C86"/>
                </a:solidFill>
              </a:rPr>
              <a:t>: LeNet-5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6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D7BD71-D5C6-4B1C-8A10-A743BCA0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4699"/>
            <a:ext cx="8229600" cy="3996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B0911-E358-4C23-97DA-14CBB95A6176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Convolutional NNet </a:t>
            </a:r>
            <a:r>
              <a:rPr lang="ko-KR" altLang="en-US" sz="2600" b="1" spc="-80">
                <a:solidFill>
                  <a:srgbClr val="004C86"/>
                </a:solidFill>
              </a:rPr>
              <a:t>의 활용 </a:t>
            </a:r>
            <a:r>
              <a:rPr lang="en-US" altLang="ko-KR" sz="2600" b="1" spc="-80">
                <a:solidFill>
                  <a:srgbClr val="004C86"/>
                </a:solidFill>
              </a:rPr>
              <a:t>: AlexNet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1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887CC1-1D73-4E35-9541-9D6E1D27A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7065"/>
            <a:ext cx="8229600" cy="3932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402CE-1F7B-4D28-9E4B-8B513BB64FD0}"/>
              </a:ext>
            </a:extLst>
          </p:cNvPr>
          <p:cNvSpPr txBox="1"/>
          <p:nvPr/>
        </p:nvSpPr>
        <p:spPr>
          <a:xfrm>
            <a:off x="576016" y="404664"/>
            <a:ext cx="8110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Convolutional NNet </a:t>
            </a:r>
            <a:r>
              <a:rPr lang="ko-KR" altLang="en-US" sz="2600" b="1" spc="-80">
                <a:solidFill>
                  <a:srgbClr val="004C86"/>
                </a:solidFill>
              </a:rPr>
              <a:t>의 활용 </a:t>
            </a:r>
            <a:r>
              <a:rPr lang="en-US" altLang="ko-KR" sz="2600" b="1" spc="-80">
                <a:solidFill>
                  <a:srgbClr val="004C86"/>
                </a:solidFill>
              </a:rPr>
              <a:t>: GoogLeNet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0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Convolutional Neural Network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78DB9E-1441-45EE-B7C4-05682BB1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412776"/>
            <a:ext cx="8562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93B49C-039B-4AB9-82D4-A7396879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97" y="1628800"/>
            <a:ext cx="7639050" cy="4105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08EAC-CE42-4983-ADFC-A6AD2A232AA4}"/>
              </a:ext>
            </a:extLst>
          </p:cNvPr>
          <p:cNvSpPr txBox="1"/>
          <p:nvPr/>
        </p:nvSpPr>
        <p:spPr>
          <a:xfrm>
            <a:off x="576016" y="404664"/>
            <a:ext cx="8110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Toy Image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B114E-80F1-445F-AC50-3C8E3B5714E9}"/>
              </a:ext>
            </a:extLst>
          </p:cNvPr>
          <p:cNvSpPr txBox="1"/>
          <p:nvPr/>
        </p:nvSpPr>
        <p:spPr>
          <a:xfrm>
            <a:off x="2483768" y="2708920"/>
            <a:ext cx="6408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solidFill>
                  <a:srgbClr val="C00000"/>
                </a:solidFill>
              </a:rPr>
              <a:t>(</a:t>
            </a:r>
            <a:r>
              <a:rPr lang="ko-KR" altLang="en-US" sz="1500">
                <a:solidFill>
                  <a:srgbClr val="C00000"/>
                </a:solidFill>
              </a:rPr>
              <a:t>사용할 이미지 개수</a:t>
            </a:r>
            <a:r>
              <a:rPr lang="en-US" altLang="ko-KR" sz="1500">
                <a:solidFill>
                  <a:srgbClr val="C00000"/>
                </a:solidFill>
              </a:rPr>
              <a:t>,x(</a:t>
            </a:r>
            <a:r>
              <a:rPr lang="ko-KR" altLang="en-US" sz="1500">
                <a:solidFill>
                  <a:srgbClr val="C00000"/>
                </a:solidFill>
              </a:rPr>
              <a:t>사이즈</a:t>
            </a:r>
            <a:r>
              <a:rPr lang="en-US" altLang="ko-KR" sz="1500">
                <a:solidFill>
                  <a:srgbClr val="C00000"/>
                </a:solidFill>
              </a:rPr>
              <a:t>) ,y(</a:t>
            </a:r>
            <a:r>
              <a:rPr lang="ko-KR" altLang="en-US" sz="1500">
                <a:solidFill>
                  <a:srgbClr val="C00000"/>
                </a:solidFill>
              </a:rPr>
              <a:t>사이즈</a:t>
            </a:r>
            <a:r>
              <a:rPr lang="en-US" altLang="ko-KR" sz="1500">
                <a:solidFill>
                  <a:srgbClr val="C00000"/>
                </a:solidFill>
              </a:rPr>
              <a:t>), </a:t>
            </a:r>
            <a:r>
              <a:rPr lang="ko-KR" altLang="en-US" sz="1500">
                <a:solidFill>
                  <a:srgbClr val="C00000"/>
                </a:solidFill>
              </a:rPr>
              <a:t>색의 개수</a:t>
            </a:r>
            <a:r>
              <a:rPr lang="en-US" altLang="ko-KR" sz="1500">
                <a:solidFill>
                  <a:srgbClr val="C00000"/>
                </a:solidFill>
              </a:rPr>
              <a:t>(color) )</a:t>
            </a:r>
            <a:endParaRPr lang="ko-KR" altLang="en-US" sz="15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5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CEFE66-86B1-4968-9087-92D8EE8FE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34" y="1988840"/>
            <a:ext cx="8229600" cy="17246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CDE13-7F92-479A-B0C7-6C4C4BCA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5" y="3728805"/>
            <a:ext cx="8305800" cy="24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965AE-B40F-42B4-BD33-8E7B6BAB6302}"/>
              </a:ext>
            </a:extLst>
          </p:cNvPr>
          <p:cNvSpPr txBox="1"/>
          <p:nvPr/>
        </p:nvSpPr>
        <p:spPr>
          <a:xfrm>
            <a:off x="5868144" y="6264493"/>
            <a:ext cx="3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Image		Filter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BC819-BFFE-4D57-967B-27DD6FC84BD4}"/>
              </a:ext>
            </a:extLst>
          </p:cNvPr>
          <p:cNvSpPr txBox="1"/>
          <p:nvPr/>
        </p:nvSpPr>
        <p:spPr>
          <a:xfrm>
            <a:off x="576016" y="404664"/>
            <a:ext cx="8110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tf.nn.comv2d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E0CEE-2561-4EEB-85CD-74FA90C77E9C}"/>
              </a:ext>
            </a:extLst>
          </p:cNvPr>
          <p:cNvSpPr txBox="1"/>
          <p:nvPr/>
        </p:nvSpPr>
        <p:spPr>
          <a:xfrm>
            <a:off x="5652118" y="3207739"/>
            <a:ext cx="33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&lt;= </a:t>
            </a:r>
            <a:r>
              <a:rPr lang="ko-KR" altLang="en-US"/>
              <a:t>시각화를 위한 부분</a:t>
            </a:r>
            <a:r>
              <a:rPr lang="en-US" altLang="ko-KR"/>
              <a:t>(for </a:t>
            </a:r>
            <a:r>
              <a:rPr lang="ko-KR" altLang="en-US"/>
              <a:t>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2A85D-6F36-4C66-A8CE-7618C977422E}"/>
              </a:ext>
            </a:extLst>
          </p:cNvPr>
          <p:cNvSpPr txBox="1"/>
          <p:nvPr/>
        </p:nvSpPr>
        <p:spPr>
          <a:xfrm>
            <a:off x="6004680" y="2030847"/>
            <a:ext cx="264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Padding</a:t>
            </a:r>
            <a:r>
              <a:rPr lang="en-US" altLang="ko-KR"/>
              <a:t> : Same </a:t>
            </a:r>
          </a:p>
          <a:p>
            <a:r>
              <a:rPr lang="en-US" altLang="ko-KR"/>
              <a:t>=&gt; Output size</a:t>
            </a:r>
            <a:r>
              <a:rPr lang="ko-KR" altLang="en-US"/>
              <a:t>가 </a:t>
            </a:r>
            <a:r>
              <a:rPr lang="en-US" altLang="ko-KR"/>
              <a:t>Input size </a:t>
            </a:r>
            <a:r>
              <a:rPr lang="ko-KR" altLang="en-US"/>
              <a:t>가 같게 된다</a:t>
            </a:r>
            <a:r>
              <a:rPr lang="en-US" altLang="ko-KR"/>
              <a:t>. (stride</a:t>
            </a:r>
            <a:r>
              <a:rPr lang="ko-KR" altLang="en-US"/>
              <a:t> </a:t>
            </a:r>
            <a:r>
              <a:rPr lang="en-US" altLang="ko-KR"/>
              <a:t>1x1</a:t>
            </a:r>
            <a:r>
              <a:rPr lang="ko-KR" altLang="en-US"/>
              <a:t> 기준</a:t>
            </a:r>
            <a:r>
              <a:rPr lang="en-US" altLang="ko-KR"/>
              <a:t>))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4A254-B606-4305-9429-0F0651A802BB}"/>
              </a:ext>
            </a:extLst>
          </p:cNvPr>
          <p:cNvSpPr txBox="1"/>
          <p:nvPr/>
        </p:nvSpPr>
        <p:spPr>
          <a:xfrm>
            <a:off x="2339752" y="3861048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(</a:t>
            </a:r>
            <a:r>
              <a:rPr lang="ko-KR" altLang="en-US" sz="1200">
                <a:solidFill>
                  <a:srgbClr val="C00000"/>
                </a:solidFill>
              </a:rPr>
              <a:t>사이즈</a:t>
            </a:r>
            <a:r>
              <a:rPr lang="en-US" altLang="ko-KR" sz="1200">
                <a:solidFill>
                  <a:srgbClr val="C00000"/>
                </a:solidFill>
              </a:rPr>
              <a:t>(2),color </a:t>
            </a:r>
            <a:r>
              <a:rPr lang="ko-KR" altLang="en-US" sz="1200">
                <a:solidFill>
                  <a:srgbClr val="C00000"/>
                </a:solidFill>
              </a:rPr>
              <a:t>개수</a:t>
            </a:r>
            <a:r>
              <a:rPr lang="en-US" altLang="ko-KR" sz="1200">
                <a:solidFill>
                  <a:srgbClr val="C00000"/>
                </a:solidFill>
              </a:rPr>
              <a:t>, Filter </a:t>
            </a:r>
            <a:r>
              <a:rPr lang="ko-KR" altLang="en-US" sz="1200">
                <a:solidFill>
                  <a:srgbClr val="C00000"/>
                </a:solidFill>
              </a:rPr>
              <a:t>개수</a:t>
            </a:r>
            <a:r>
              <a:rPr lang="en-US" altLang="ko-KR" sz="1200">
                <a:solidFill>
                  <a:srgbClr val="C00000"/>
                </a:solidFill>
              </a:rPr>
              <a:t>)</a:t>
            </a:r>
            <a:endParaRPr lang="ko-KR" alt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8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0B3323-D2E1-479F-B5FE-934F0592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01" y="1600200"/>
            <a:ext cx="8003998" cy="4525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8C59D3-6F06-41E1-87FF-511FF31811F4}"/>
              </a:ext>
            </a:extLst>
          </p:cNvPr>
          <p:cNvSpPr txBox="1"/>
          <p:nvPr/>
        </p:nvSpPr>
        <p:spPr>
          <a:xfrm>
            <a:off x="576016" y="404664"/>
            <a:ext cx="8110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tf.nn.comv2d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4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0DB0C46-1A05-4D99-8527-1ABB39D71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4571"/>
            <a:ext cx="8229600" cy="43372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9B1D53-794E-4C08-832E-3D6EBA773B6E}"/>
              </a:ext>
            </a:extLst>
          </p:cNvPr>
          <p:cNvSpPr txBox="1"/>
          <p:nvPr/>
        </p:nvSpPr>
        <p:spPr>
          <a:xfrm>
            <a:off x="576016" y="404664"/>
            <a:ext cx="8110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Max Pooling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7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789D65-F94A-41A2-85FE-5F5803A4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6"/>
            <a:ext cx="8229600" cy="39358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234E3-3517-47CD-B5FF-8B1DD9A46969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Convolutional Neural Network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7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453FAD-1CD5-42F9-8D38-E6F589985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5432"/>
            <a:ext cx="3552825" cy="38671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03BA91-80B9-421A-8088-1C7A6D31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40" y="2193057"/>
            <a:ext cx="3238500" cy="381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A477F-F85B-4455-8DDC-723ABF85BA0D}"/>
              </a:ext>
            </a:extLst>
          </p:cNvPr>
          <p:cNvSpPr txBox="1"/>
          <p:nvPr/>
        </p:nvSpPr>
        <p:spPr>
          <a:xfrm>
            <a:off x="4482349" y="3717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=&gt;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196C1-B56D-4BD7-AC30-0A4B8EC47373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Convolusion 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F41B2-C8C3-4CEA-8DD9-627E8C955402}"/>
              </a:ext>
            </a:extLst>
          </p:cNvPr>
          <p:cNvSpPr txBox="1"/>
          <p:nvPr/>
        </p:nvSpPr>
        <p:spPr>
          <a:xfrm>
            <a:off x="971600" y="6237312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필터를 사용해서 하나의 값으로 변경</a:t>
            </a:r>
          </a:p>
        </p:txBody>
      </p:sp>
    </p:spTree>
    <p:extLst>
      <p:ext uri="{BB962C8B-B14F-4D97-AF65-F5344CB8AC3E}">
        <p14:creationId xmlns:p14="http://schemas.microsoft.com/office/powerpoint/2010/main" val="207277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302DB3-7601-4286-85F4-167F4919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6832"/>
            <a:ext cx="3238500" cy="3819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85C11-8547-4217-B33A-3EBFCFF5C6FA}"/>
                  </a:ext>
                </a:extLst>
              </p:cNvPr>
              <p:cNvSpPr txBox="1"/>
              <p:nvPr/>
            </p:nvSpPr>
            <p:spPr>
              <a:xfrm>
                <a:off x="3723231" y="2708920"/>
                <a:ext cx="1074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85C11-8547-4217-B33A-3EBFCFF5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31" y="2708920"/>
                <a:ext cx="1074846" cy="276999"/>
              </a:xfrm>
              <a:prstGeom prst="rect">
                <a:avLst/>
              </a:prstGeom>
              <a:blipFill>
                <a:blip r:embed="rId3"/>
                <a:stretch>
                  <a:fillRect l="-1136" r="-3409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E07C7E-D007-481A-BBDD-C63E6A84C188}"/>
              </a:ext>
            </a:extLst>
          </p:cNvPr>
          <p:cNvSpPr txBox="1"/>
          <p:nvPr/>
        </p:nvSpPr>
        <p:spPr>
          <a:xfrm>
            <a:off x="576016" y="404664"/>
            <a:ext cx="522012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>
                <a:solidFill>
                  <a:srgbClr val="004C86"/>
                </a:solidFill>
              </a:rPr>
              <a:t>Filter </a:t>
            </a:r>
            <a:r>
              <a:rPr lang="ko-KR" altLang="en-US" sz="2600" b="1" spc="-80">
                <a:solidFill>
                  <a:srgbClr val="004C86"/>
                </a:solidFill>
              </a:rPr>
              <a:t>로 하나의 값 만드는 방법</a:t>
            </a:r>
            <a:r>
              <a:rPr lang="en-US" altLang="ko-KR" sz="2600" b="1" spc="-80">
                <a:solidFill>
                  <a:srgbClr val="004C86"/>
                </a:solidFill>
              </a:rPr>
              <a:t> </a:t>
            </a:r>
            <a:endParaRPr lang="ko-KR" altLang="en-US" sz="2600" b="1" spc="-80">
              <a:solidFill>
                <a:srgbClr val="004C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46017-ECE2-4271-BDD2-FC9577B60446}"/>
                  </a:ext>
                </a:extLst>
              </p:cNvPr>
              <p:cNvSpPr txBox="1"/>
              <p:nvPr/>
            </p:nvSpPr>
            <p:spPr>
              <a:xfrm>
                <a:off x="5442295" y="1828909"/>
                <a:ext cx="367240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/>
                  <a:t>+b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46017-ECE2-4271-BDD2-FC9577B60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295" y="1828909"/>
                <a:ext cx="3672408" cy="374526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83140-141C-41A5-9A8B-CC695B813835}"/>
                  </a:ext>
                </a:extLst>
              </p:cNvPr>
              <p:cNvSpPr txBox="1"/>
              <p:nvPr/>
            </p:nvSpPr>
            <p:spPr>
              <a:xfrm>
                <a:off x="6156176" y="2383157"/>
                <a:ext cx="2736304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𝐹𝑖𝑙𝑡𝑒𝑟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값</m:t>
                          </m:r>
                        </m:e>
                        <m:sub/>
                      </m:sSub>
                    </m:oMath>
                  </m:oMathPara>
                </a14:m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83140-141C-41A5-9A8B-CC695B81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383157"/>
                <a:ext cx="2736304" cy="651525"/>
              </a:xfrm>
              <a:prstGeom prst="rect">
                <a:avLst/>
              </a:prstGeom>
              <a:blipFill>
                <a:blip r:embed="rId5"/>
                <a:stretch>
                  <a:fillRect b="-8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78234B3-DD06-4783-B60D-1103F3CE21C1}"/>
              </a:ext>
            </a:extLst>
          </p:cNvPr>
          <p:cNvSpPr txBox="1"/>
          <p:nvPr/>
        </p:nvSpPr>
        <p:spPr>
          <a:xfrm>
            <a:off x="4932040" y="638413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/>
              <a:t>Relu(Wx+b) </a:t>
            </a:r>
            <a:r>
              <a:rPr lang="ko-KR" altLang="en-US" i="1"/>
              <a:t>를 사용할 수 있음</a:t>
            </a:r>
            <a:r>
              <a:rPr lang="en-US" altLang="ko-KR" i="1"/>
              <a:t>.</a:t>
            </a:r>
            <a:endParaRPr lang="ko-KR" altLang="en-US" i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07B905-C985-4229-AC24-B09DA2D57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962" y="4508054"/>
            <a:ext cx="4657613" cy="18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57CB35-F4D1-432E-865E-13DABD64C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99" y="1576021"/>
            <a:ext cx="1790700" cy="32385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900FA-8BC6-4381-9C0D-A6158D97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609777"/>
            <a:ext cx="1781175" cy="3228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F1AC4-87BB-4F61-A4CC-CB074915C112}"/>
              </a:ext>
            </a:extLst>
          </p:cNvPr>
          <p:cNvSpPr txBox="1"/>
          <p:nvPr/>
        </p:nvSpPr>
        <p:spPr>
          <a:xfrm>
            <a:off x="576016" y="404664"/>
            <a:ext cx="65097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80">
                <a:solidFill>
                  <a:srgbClr val="004C86"/>
                </a:solidFill>
              </a:rPr>
              <a:t>하나의 </a:t>
            </a:r>
            <a:r>
              <a:rPr lang="en-US" altLang="ko-KR" sz="2600" b="1" spc="-80">
                <a:solidFill>
                  <a:srgbClr val="004C86"/>
                </a:solidFill>
              </a:rPr>
              <a:t>Filter(W) </a:t>
            </a:r>
            <a:r>
              <a:rPr lang="ko-KR" altLang="en-US" sz="2600" b="1" spc="-80">
                <a:solidFill>
                  <a:srgbClr val="004C86"/>
                </a:solidFill>
              </a:rPr>
              <a:t>로 </a:t>
            </a:r>
            <a:r>
              <a:rPr lang="en-US" altLang="ko-KR" sz="2600" b="1" spc="-80">
                <a:solidFill>
                  <a:srgbClr val="004C86"/>
                </a:solidFill>
              </a:rPr>
              <a:t>Data </a:t>
            </a:r>
            <a:r>
              <a:rPr lang="ko-KR" altLang="en-US" sz="2600" b="1" spc="-80">
                <a:solidFill>
                  <a:srgbClr val="004C86"/>
                </a:solidFill>
              </a:rPr>
              <a:t>추출하는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5F3AFA-5596-4001-92B6-A3D4D743A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99" y="5038673"/>
            <a:ext cx="1638300" cy="419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846A07-F716-4DCD-9F13-21B3FDAC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5038673"/>
            <a:ext cx="1638300" cy="419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D58AC3-6565-4224-98FD-AFC9EAB7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74" y="5038673"/>
            <a:ext cx="1638300" cy="419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FF4B94-8F29-49D3-9BBF-F15B983D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06" y="1588775"/>
            <a:ext cx="1866900" cy="3219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8B90A4-235C-4274-88E2-0F858237B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72" y="5038673"/>
            <a:ext cx="1638300" cy="419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4A866E-58F3-4AAD-B906-7215432D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05" y="1518871"/>
            <a:ext cx="2209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5FF002-5A10-4DC8-B497-F3C8B27E9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46" y="1916832"/>
            <a:ext cx="5943600" cy="3467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2D0DB-D6EB-4C51-B6B8-7D909F0075D7}"/>
              </a:ext>
            </a:extLst>
          </p:cNvPr>
          <p:cNvSpPr txBox="1"/>
          <p:nvPr/>
        </p:nvSpPr>
        <p:spPr>
          <a:xfrm>
            <a:off x="510390" y="569846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Stride </a:t>
            </a:r>
            <a:r>
              <a:rPr lang="ko-KR" altLang="en-US"/>
              <a:t>는 이동하는 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063A3-1A40-44B7-9117-AE2FA7CB1089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80">
                <a:solidFill>
                  <a:srgbClr val="004C86"/>
                </a:solidFill>
              </a:rPr>
              <a:t>하나의 </a:t>
            </a:r>
            <a:r>
              <a:rPr lang="en-US" altLang="ko-KR" sz="2600" b="1" spc="-80">
                <a:solidFill>
                  <a:srgbClr val="004C86"/>
                </a:solidFill>
              </a:rPr>
              <a:t>Filter(W) </a:t>
            </a:r>
            <a:r>
              <a:rPr lang="ko-KR" altLang="en-US" sz="2600" b="1" spc="-80">
                <a:solidFill>
                  <a:srgbClr val="004C86"/>
                </a:solidFill>
              </a:rPr>
              <a:t>로 </a:t>
            </a:r>
            <a:r>
              <a:rPr lang="en-US" altLang="ko-KR" sz="2600" b="1" spc="-80">
                <a:solidFill>
                  <a:srgbClr val="004C86"/>
                </a:solidFill>
              </a:rPr>
              <a:t>Data </a:t>
            </a:r>
            <a:r>
              <a:rPr lang="ko-KR" altLang="en-US" sz="2600" b="1" spc="-80">
                <a:solidFill>
                  <a:srgbClr val="004C86"/>
                </a:solidFill>
              </a:rPr>
              <a:t>추출하는 방법</a:t>
            </a:r>
          </a:p>
        </p:txBody>
      </p:sp>
    </p:spTree>
    <p:extLst>
      <p:ext uri="{BB962C8B-B14F-4D97-AF65-F5344CB8AC3E}">
        <p14:creationId xmlns:p14="http://schemas.microsoft.com/office/powerpoint/2010/main" val="360197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18A657-2354-40CD-9D14-60E67475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988840"/>
            <a:ext cx="6915150" cy="3219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1C4-E0D0-4431-8739-5E994A2B0C44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80">
                <a:solidFill>
                  <a:srgbClr val="004C86"/>
                </a:solidFill>
              </a:rPr>
              <a:t>하나의 </a:t>
            </a:r>
            <a:r>
              <a:rPr lang="en-US" altLang="ko-KR" sz="2600" b="1" spc="-80">
                <a:solidFill>
                  <a:srgbClr val="004C86"/>
                </a:solidFill>
              </a:rPr>
              <a:t>Filter(W) </a:t>
            </a:r>
            <a:r>
              <a:rPr lang="ko-KR" altLang="en-US" sz="2600" b="1" spc="-80">
                <a:solidFill>
                  <a:srgbClr val="004C86"/>
                </a:solidFill>
              </a:rPr>
              <a:t>로 </a:t>
            </a:r>
            <a:r>
              <a:rPr lang="en-US" altLang="ko-KR" sz="2600" b="1" spc="-80">
                <a:solidFill>
                  <a:srgbClr val="004C86"/>
                </a:solidFill>
              </a:rPr>
              <a:t>Data </a:t>
            </a:r>
            <a:r>
              <a:rPr lang="ko-KR" altLang="en-US" sz="2600" b="1" spc="-80">
                <a:solidFill>
                  <a:srgbClr val="004C86"/>
                </a:solidFill>
              </a:rPr>
              <a:t>추출하는 방법</a:t>
            </a:r>
          </a:p>
        </p:txBody>
      </p:sp>
    </p:spTree>
    <p:extLst>
      <p:ext uri="{BB962C8B-B14F-4D97-AF65-F5344CB8AC3E}">
        <p14:creationId xmlns:p14="http://schemas.microsoft.com/office/powerpoint/2010/main" val="343726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7E6892-B302-4EE4-ADF7-3D4AEAA61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078" y="1916832"/>
            <a:ext cx="8153400" cy="3419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4123E-5522-4A6D-AAA6-42F763705011}"/>
              </a:ext>
            </a:extLst>
          </p:cNvPr>
          <p:cNvSpPr txBox="1"/>
          <p:nvPr/>
        </p:nvSpPr>
        <p:spPr>
          <a:xfrm>
            <a:off x="576016" y="404664"/>
            <a:ext cx="62282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80">
                <a:solidFill>
                  <a:srgbClr val="004C86"/>
                </a:solidFill>
              </a:rPr>
              <a:t>하나의 </a:t>
            </a:r>
            <a:r>
              <a:rPr lang="en-US" altLang="ko-KR" sz="2600" b="1" spc="-80">
                <a:solidFill>
                  <a:srgbClr val="004C86"/>
                </a:solidFill>
              </a:rPr>
              <a:t>Filter(W) </a:t>
            </a:r>
            <a:r>
              <a:rPr lang="ko-KR" altLang="en-US" sz="2600" b="1" spc="-80">
                <a:solidFill>
                  <a:srgbClr val="004C86"/>
                </a:solidFill>
              </a:rPr>
              <a:t>로 </a:t>
            </a:r>
            <a:r>
              <a:rPr lang="en-US" altLang="ko-KR" sz="2600" b="1" spc="-80">
                <a:solidFill>
                  <a:srgbClr val="004C86"/>
                </a:solidFill>
              </a:rPr>
              <a:t>Data </a:t>
            </a:r>
            <a:r>
              <a:rPr lang="ko-KR" altLang="en-US" sz="2600" b="1" spc="-80">
                <a:solidFill>
                  <a:srgbClr val="004C86"/>
                </a:solidFill>
              </a:rPr>
              <a:t>추출하는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47EBC-120A-45BF-B6AF-678AA747E25E}"/>
              </a:ext>
            </a:extLst>
          </p:cNvPr>
          <p:cNvSpPr txBox="1"/>
          <p:nvPr/>
        </p:nvSpPr>
        <p:spPr>
          <a:xfrm>
            <a:off x="827584" y="5661248"/>
            <a:ext cx="780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Filter </a:t>
            </a:r>
            <a:r>
              <a:rPr lang="ko-KR" altLang="en-US"/>
              <a:t>를 사용하면 </a:t>
            </a:r>
            <a:r>
              <a:rPr lang="en-US" altLang="ko-KR"/>
              <a:t>output size</a:t>
            </a:r>
            <a:r>
              <a:rPr lang="ko-KR" altLang="en-US"/>
              <a:t>가 점점 작아짐</a:t>
            </a:r>
            <a:r>
              <a:rPr lang="en-US" altLang="ko-KR"/>
              <a:t>(</a:t>
            </a:r>
            <a:r>
              <a:rPr lang="ko-KR" altLang="en-US"/>
              <a:t>잃어버리는 정보가 많아짐</a:t>
            </a:r>
            <a:r>
              <a:rPr lang="en-US" altLang="ko-KR"/>
              <a:t>)</a:t>
            </a:r>
          </a:p>
          <a:p>
            <a:r>
              <a:rPr lang="en-US" altLang="ko-KR"/>
              <a:t>=&gt;</a:t>
            </a:r>
            <a:r>
              <a:rPr lang="en-US" altLang="ko-KR" b="1"/>
              <a:t>Padding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38340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296</Words>
  <Application>Microsoft Office PowerPoint</Application>
  <PresentationFormat>화면 슬라이드 쇼(4:3)</PresentationFormat>
  <Paragraphs>47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곽동진</cp:lastModifiedBy>
  <cp:revision>32</cp:revision>
  <dcterms:created xsi:type="dcterms:W3CDTF">2014-07-02T04:30:08Z</dcterms:created>
  <dcterms:modified xsi:type="dcterms:W3CDTF">2022-04-13T09:43:36Z</dcterms:modified>
</cp:coreProperties>
</file>